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  <p:ext uri="{FD5EFAAD-0ECE-453E-9831-46B23BE46B34}">
      <p15:chartTrackingRefBased xmlns:p15="http://schemas.microsoft.com/office/powerpoint/2012/main" xmlns:p="http://schemas.openxmlformats.org/presentationml/2006/main" xmlns:r="http://schemas.openxmlformats.org/officeDocument/2006/relationships" xmlns:a="http://schemas.openxmlformats.org/drawingml/2006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4968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-128" y="-5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C218-752E-43AC-B1B7-09D9F2C60286}" type="datetimeFigureOut">
              <a:rPr lang="en-GB" smtClean="0"/>
              <a:pPr/>
              <a:t>5/2/15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7DE8-F377-4CD9-8268-EA6B143F8C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0281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C218-752E-43AC-B1B7-09D9F2C60286}" type="datetimeFigureOut">
              <a:rPr lang="en-GB" smtClean="0"/>
              <a:pPr/>
              <a:t>5/2/15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7DE8-F377-4CD9-8268-EA6B143F8C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95422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C218-752E-43AC-B1B7-09D9F2C60286}" type="datetimeFigureOut">
              <a:rPr lang="en-GB" smtClean="0"/>
              <a:pPr/>
              <a:t>5/2/15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7DE8-F377-4CD9-8268-EA6B143F8C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0334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C218-752E-43AC-B1B7-09D9F2C60286}" type="datetimeFigureOut">
              <a:rPr lang="en-GB" smtClean="0"/>
              <a:pPr/>
              <a:t>5/2/15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7DE8-F377-4CD9-8268-EA6B143F8C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55175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C218-752E-43AC-B1B7-09D9F2C60286}" type="datetimeFigureOut">
              <a:rPr lang="en-GB" smtClean="0"/>
              <a:pPr/>
              <a:t>5/2/15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7DE8-F377-4CD9-8268-EA6B143F8C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03872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C218-752E-43AC-B1B7-09D9F2C60286}" type="datetimeFigureOut">
              <a:rPr lang="en-GB" smtClean="0"/>
              <a:pPr/>
              <a:t>5/2/15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7DE8-F377-4CD9-8268-EA6B143F8C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29232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C218-752E-43AC-B1B7-09D9F2C60286}" type="datetimeFigureOut">
              <a:rPr lang="en-GB" smtClean="0"/>
              <a:pPr/>
              <a:t>5/2/15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7DE8-F377-4CD9-8268-EA6B143F8C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15115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C218-752E-43AC-B1B7-09D9F2C60286}" type="datetimeFigureOut">
              <a:rPr lang="en-GB" smtClean="0"/>
              <a:pPr/>
              <a:t>5/2/15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7DE8-F377-4CD9-8268-EA6B143F8C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50131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C218-752E-43AC-B1B7-09D9F2C60286}" type="datetimeFigureOut">
              <a:rPr lang="en-GB" smtClean="0"/>
              <a:pPr/>
              <a:t>5/2/15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7DE8-F377-4CD9-8268-EA6B143F8C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97385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C218-752E-43AC-B1B7-09D9F2C60286}" type="datetimeFigureOut">
              <a:rPr lang="en-GB" smtClean="0"/>
              <a:pPr/>
              <a:t>5/2/15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7DE8-F377-4CD9-8268-EA6B143F8C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4742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C218-752E-43AC-B1B7-09D9F2C60286}" type="datetimeFigureOut">
              <a:rPr lang="en-GB" smtClean="0"/>
              <a:pPr/>
              <a:t>5/2/15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7DE8-F377-4CD9-8268-EA6B143F8C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89654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1C218-752E-43AC-B1B7-09D9F2C60286}" type="datetimeFigureOut">
              <a:rPr lang="en-GB" smtClean="0"/>
              <a:pPr/>
              <a:t>5/2/15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47DE8-F377-4CD9-8268-EA6B143F8C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5703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nicoyOIFExptBackdrop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3050" t="1826" b="1839"/>
          <a:stretch/>
        </p:blipFill>
        <p:spPr>
          <a:xfrm rot="5400000">
            <a:off x="2647853" y="-2686148"/>
            <a:ext cx="6870413" cy="12217882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5690972" y="1852140"/>
            <a:ext cx="54920" cy="49428"/>
          </a:xfrm>
          <a:prstGeom prst="ellipse">
            <a:avLst/>
          </a:prstGeom>
          <a:solidFill>
            <a:srgbClr val="47CD9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150918" y="2581190"/>
            <a:ext cx="89245" cy="82379"/>
          </a:xfrm>
          <a:prstGeom prst="ellipse">
            <a:avLst/>
          </a:prstGeom>
          <a:solidFill>
            <a:srgbClr val="47CD9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564184" y="3372023"/>
            <a:ext cx="101600" cy="94735"/>
          </a:xfrm>
          <a:prstGeom prst="ellipse">
            <a:avLst/>
          </a:prstGeom>
          <a:solidFill>
            <a:srgbClr val="47CD9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984312" y="4197179"/>
            <a:ext cx="141418" cy="127686"/>
          </a:xfrm>
          <a:prstGeom prst="ellipse">
            <a:avLst/>
          </a:prstGeom>
          <a:solidFill>
            <a:srgbClr val="47CD9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407189" y="4990758"/>
            <a:ext cx="182606" cy="17162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749059" y="5735594"/>
            <a:ext cx="282833" cy="28489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745893" y="1701513"/>
            <a:ext cx="13798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1</a:t>
            </a:r>
            <a:r>
              <a:rPr lang="en-US" sz="1000" baseline="30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st</a:t>
            </a:r>
            <a:r>
              <a:rPr lang="en-US" sz="1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 Experiment = 7Ha of buoyant flakes disseminated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93481" y="2540457"/>
            <a:ext cx="1124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2</a:t>
            </a:r>
            <a:r>
              <a:rPr lang="en-US" sz="1000" baseline="30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nd</a:t>
            </a:r>
            <a:r>
              <a:rPr lang="en-US" sz="1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 = 50 Ha, a fortnight later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52055" y="3343647"/>
            <a:ext cx="10740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3</a:t>
            </a:r>
            <a:r>
              <a:rPr lang="en-US" sz="1000" baseline="30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rd</a:t>
            </a:r>
            <a:r>
              <a:rPr lang="en-US" sz="1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 = 350 Ha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09432" y="4156407"/>
            <a:ext cx="9435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4</a:t>
            </a:r>
            <a:r>
              <a:rPr lang="en-US" sz="1000" baseline="30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th</a:t>
            </a:r>
            <a:r>
              <a:rPr lang="en-US" sz="1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 = 25 km</a:t>
            </a:r>
            <a:r>
              <a:rPr lang="en-US" sz="1000" baseline="30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99748" y="4990758"/>
            <a:ext cx="10362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5</a:t>
            </a:r>
            <a:r>
              <a:rPr lang="en-US" sz="1000" baseline="30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th</a:t>
            </a:r>
            <a:r>
              <a:rPr lang="en-US" sz="1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 = 170 km</a:t>
            </a:r>
            <a:r>
              <a:rPr lang="en-US" sz="1000" baseline="30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31891" y="5774266"/>
            <a:ext cx="12768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6</a:t>
            </a:r>
            <a:r>
              <a:rPr lang="en-US" sz="1000" baseline="30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th</a:t>
            </a:r>
            <a:r>
              <a:rPr lang="en-US" sz="1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 = 1,200 km</a:t>
            </a:r>
            <a:r>
              <a:rPr lang="en-US" sz="1000" baseline="30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9028" y="5450473"/>
            <a:ext cx="14004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  <a:latin typeface="Avenir Black"/>
                <a:cs typeface="Avenir Black"/>
              </a:rPr>
              <a:t>*</a:t>
            </a:r>
            <a:r>
              <a:rPr lang="en-US" sz="1000" dirty="0">
                <a:solidFill>
                  <a:srgbClr val="FFFF00"/>
                </a:solidFill>
                <a:latin typeface="Avenir Black"/>
                <a:cs typeface="Avenir Black"/>
              </a:rPr>
              <a:t> </a:t>
            </a:r>
            <a:r>
              <a:rPr lang="en-US" sz="900" dirty="0">
                <a:solidFill>
                  <a:srgbClr val="FFFF00"/>
                </a:solidFill>
                <a:latin typeface="Avenir Black"/>
                <a:cs typeface="Avenir Black"/>
              </a:rPr>
              <a:t>Minicoy Island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595057" y="2226531"/>
            <a:ext cx="1400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F0000"/>
                </a:solidFill>
                <a:latin typeface="Avenir Black"/>
                <a:cs typeface="Avenir Black"/>
              </a:rPr>
              <a:t>*</a:t>
            </a:r>
            <a:r>
              <a:rPr lang="en-US" sz="800" dirty="0">
                <a:latin typeface="Avenir Black"/>
                <a:cs typeface="Avenir Black"/>
              </a:rPr>
              <a:t> </a:t>
            </a:r>
            <a:r>
              <a:rPr lang="en-US" sz="900" dirty="0">
                <a:solidFill>
                  <a:srgbClr val="FFFF00"/>
                </a:solidFill>
                <a:latin typeface="Avenir Black"/>
                <a:cs typeface="Avenir Black"/>
              </a:rPr>
              <a:t>National Institute of Oceanography (NIO)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54252" y="222014"/>
            <a:ext cx="5710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CFFCC"/>
                </a:solidFill>
                <a:latin typeface="Avenir Black"/>
                <a:cs typeface="Avenir Black"/>
              </a:rPr>
              <a:t>SEQUENCE OF BUOYANT FLAKE OCEAN </a:t>
            </a:r>
            <a:endParaRPr lang="en-US" sz="2000" dirty="0" smtClean="0">
              <a:solidFill>
                <a:srgbClr val="CCFFCC"/>
              </a:solidFill>
              <a:latin typeface="Avenir Black"/>
              <a:cs typeface="Avenir Black"/>
            </a:endParaRPr>
          </a:p>
          <a:p>
            <a:r>
              <a:rPr lang="en-US" sz="2000" dirty="0" smtClean="0">
                <a:solidFill>
                  <a:srgbClr val="CCFFCC"/>
                </a:solidFill>
                <a:latin typeface="Avenir Black"/>
                <a:cs typeface="Avenir Black"/>
              </a:rPr>
              <a:t>FERTILIZATION </a:t>
            </a:r>
            <a:r>
              <a:rPr lang="en-US" sz="2000" dirty="0">
                <a:solidFill>
                  <a:srgbClr val="CCFFCC"/>
                </a:solidFill>
                <a:latin typeface="Avenir Black"/>
                <a:cs typeface="Avenir Black"/>
              </a:rPr>
              <a:t>TRIALS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25730" y="193503"/>
            <a:ext cx="12356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900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26" name="U-Turn Arrow 25"/>
          <p:cNvSpPr/>
          <p:nvPr/>
        </p:nvSpPr>
        <p:spPr>
          <a:xfrm rot="19934791">
            <a:off x="7757722" y="1034411"/>
            <a:ext cx="620455" cy="4381251"/>
          </a:xfrm>
          <a:prstGeom prst="uturnArrow">
            <a:avLst>
              <a:gd name="adj1" fmla="val 26085"/>
              <a:gd name="adj2" fmla="val 25000"/>
              <a:gd name="adj3" fmla="val 22480"/>
              <a:gd name="adj4" fmla="val 43750"/>
              <a:gd name="adj5" fmla="val 7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3682137">
            <a:off x="7183377" y="2785577"/>
            <a:ext cx="14824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accent1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Reversing Current</a:t>
            </a:r>
          </a:p>
        </p:txBody>
      </p:sp>
      <p:pic>
        <p:nvPicPr>
          <p:cNvPr id="29" name="Picture 28" descr="PanamaxShip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31955" t="39643" r="31841" b="39532"/>
          <a:stretch/>
        </p:blipFill>
        <p:spPr>
          <a:xfrm flipH="1">
            <a:off x="9008559" y="4546483"/>
            <a:ext cx="1341356" cy="667778"/>
          </a:xfrm>
          <a:prstGeom prst="rect">
            <a:avLst/>
          </a:prstGeom>
        </p:spPr>
      </p:pic>
      <p:sp>
        <p:nvSpPr>
          <p:cNvPr id="34" name="Curved Down Arrow 33"/>
          <p:cNvSpPr/>
          <p:nvPr/>
        </p:nvSpPr>
        <p:spPr>
          <a:xfrm rot="21028518" flipH="1">
            <a:off x="8733849" y="3324292"/>
            <a:ext cx="361317" cy="899298"/>
          </a:xfrm>
          <a:prstGeom prst="curvedDownArrow">
            <a:avLst>
              <a:gd name="adj1" fmla="val 6525"/>
              <a:gd name="adj2" fmla="val 25494"/>
              <a:gd name="adj3" fmla="val 8108"/>
            </a:avLst>
          </a:prstGeom>
          <a:solidFill>
            <a:schemeClr val="accent6"/>
          </a:solidFill>
          <a:ln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5" name="Curved Down Arrow 34"/>
          <p:cNvSpPr/>
          <p:nvPr/>
        </p:nvSpPr>
        <p:spPr>
          <a:xfrm rot="528331">
            <a:off x="9443291" y="3312599"/>
            <a:ext cx="524027" cy="899298"/>
          </a:xfrm>
          <a:prstGeom prst="curvedDownArrow">
            <a:avLst>
              <a:gd name="adj1" fmla="val 6525"/>
              <a:gd name="adj2" fmla="val 25494"/>
              <a:gd name="adj3" fmla="val 8108"/>
            </a:avLst>
          </a:prstGeom>
          <a:solidFill>
            <a:schemeClr val="accent6"/>
          </a:solidFill>
          <a:ln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9161102" y="4151739"/>
            <a:ext cx="123567" cy="431455"/>
          </a:xfrm>
          <a:prstGeom prst="line">
            <a:avLst/>
          </a:prstGeom>
          <a:ln w="381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35" idx="1"/>
          </p:cNvCxnSpPr>
          <p:nvPr/>
        </p:nvCxnSpPr>
        <p:spPr>
          <a:xfrm flipH="1">
            <a:off x="9282815" y="4169105"/>
            <a:ext cx="111626" cy="423899"/>
          </a:xfrm>
          <a:prstGeom prst="line">
            <a:avLst/>
          </a:prstGeom>
          <a:ln w="381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Curved Down Arrow 44"/>
          <p:cNvSpPr/>
          <p:nvPr/>
        </p:nvSpPr>
        <p:spPr>
          <a:xfrm rot="528331">
            <a:off x="9399735" y="2824892"/>
            <a:ext cx="494794" cy="1236053"/>
          </a:xfrm>
          <a:prstGeom prst="curvedDownArrow">
            <a:avLst>
              <a:gd name="adj1" fmla="val 6525"/>
              <a:gd name="adj2" fmla="val 25706"/>
              <a:gd name="adj3" fmla="val 8108"/>
            </a:avLst>
          </a:prstGeom>
          <a:solidFill>
            <a:schemeClr val="accent6"/>
          </a:solidFill>
          <a:ln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6" name="Curved Down Arrow 45"/>
          <p:cNvSpPr/>
          <p:nvPr/>
        </p:nvSpPr>
        <p:spPr>
          <a:xfrm rot="21071669" flipH="1">
            <a:off x="8891632" y="2801052"/>
            <a:ext cx="256314" cy="1236053"/>
          </a:xfrm>
          <a:prstGeom prst="curvedDownArrow">
            <a:avLst>
              <a:gd name="adj1" fmla="val 6525"/>
              <a:gd name="adj2" fmla="val 25706"/>
              <a:gd name="adj3" fmla="val 8108"/>
            </a:avLst>
          </a:prstGeom>
          <a:solidFill>
            <a:schemeClr val="accent6"/>
          </a:solidFill>
          <a:ln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47" name="Straight Connector 46"/>
          <p:cNvCxnSpPr>
            <a:stCxn id="45" idx="1"/>
          </p:cNvCxnSpPr>
          <p:nvPr/>
        </p:nvCxnSpPr>
        <p:spPr>
          <a:xfrm flipH="1">
            <a:off x="9262106" y="4018260"/>
            <a:ext cx="61890" cy="568239"/>
          </a:xfrm>
          <a:prstGeom prst="line">
            <a:avLst/>
          </a:prstGeom>
          <a:ln w="381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9221475" y="3978618"/>
            <a:ext cx="57103" cy="608466"/>
          </a:xfrm>
          <a:prstGeom prst="line">
            <a:avLst/>
          </a:prstGeom>
          <a:ln w="381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9456095" y="5292883"/>
            <a:ext cx="1242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Bulk tankers spray flakes downwind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971510" y="4447975"/>
            <a:ext cx="138973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CCFFCC"/>
                </a:solidFill>
                <a:latin typeface="Avenir Black"/>
                <a:cs typeface="Avenir Black"/>
              </a:rPr>
              <a:t>Fertilization develops a rich, stable ecology</a:t>
            </a:r>
          </a:p>
        </p:txBody>
      </p:sp>
      <p:pic>
        <p:nvPicPr>
          <p:cNvPr id="61" name="Picture 60" descr="MarineFoodWebPic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0621" t="30625" r="10632" b="30662"/>
          <a:stretch/>
        </p:blipFill>
        <p:spPr>
          <a:xfrm>
            <a:off x="195800" y="2805801"/>
            <a:ext cx="5650012" cy="4055561"/>
          </a:xfrm>
          <a:prstGeom prst="rect">
            <a:avLst/>
          </a:prstGeom>
        </p:spPr>
      </p:pic>
      <p:cxnSp>
        <p:nvCxnSpPr>
          <p:cNvPr id="63" name="Straight Connector 62"/>
          <p:cNvCxnSpPr/>
          <p:nvPr/>
        </p:nvCxnSpPr>
        <p:spPr>
          <a:xfrm rot="16200000" flipH="1">
            <a:off x="5671363" y="2987757"/>
            <a:ext cx="1500852" cy="11733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rot="5400000" flipH="1" flipV="1">
            <a:off x="5159664" y="5009193"/>
            <a:ext cx="2533132" cy="116448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Up Arrow 75"/>
          <p:cNvSpPr/>
          <p:nvPr/>
        </p:nvSpPr>
        <p:spPr>
          <a:xfrm rot="19649931">
            <a:off x="1975551" y="1831172"/>
            <a:ext cx="156383" cy="1267305"/>
          </a:xfrm>
          <a:prstGeom prst="upArrow">
            <a:avLst/>
          </a:prstGeom>
          <a:solidFill>
            <a:srgbClr val="FFE52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Down Arrow 74"/>
          <p:cNvSpPr/>
          <p:nvPr/>
        </p:nvSpPr>
        <p:spPr>
          <a:xfrm rot="2057808">
            <a:off x="2729541" y="1429530"/>
            <a:ext cx="285440" cy="1799493"/>
          </a:xfrm>
          <a:prstGeom prst="downArrow">
            <a:avLst/>
          </a:prstGeom>
          <a:solidFill>
            <a:srgbClr val="FFE52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6-Point Star 70"/>
          <p:cNvSpPr/>
          <p:nvPr/>
        </p:nvSpPr>
        <p:spPr>
          <a:xfrm>
            <a:off x="3162645" y="1206054"/>
            <a:ext cx="525005" cy="503747"/>
          </a:xfrm>
          <a:prstGeom prst="star6">
            <a:avLst/>
          </a:prstGeom>
          <a:solidFill>
            <a:srgbClr val="FFE5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/>
          <p:cNvSpPr txBox="1"/>
          <p:nvPr/>
        </p:nvSpPr>
        <p:spPr>
          <a:xfrm rot="3363080">
            <a:off x="1686236" y="2117707"/>
            <a:ext cx="11354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venir Black"/>
                <a:cs typeface="Avenir Black"/>
              </a:rPr>
              <a:t>Ocean </a:t>
            </a:r>
            <a:r>
              <a:rPr lang="en-US" sz="1000" dirty="0" err="1" smtClean="0">
                <a:latin typeface="Avenir Black"/>
                <a:cs typeface="Avenir Black"/>
              </a:rPr>
              <a:t>al</a:t>
            </a:r>
            <a:r>
              <a:rPr lang="en-US" sz="1000" dirty="0" err="1" smtClean="0">
                <a:latin typeface="Avenir Black"/>
                <a:cs typeface="Avenir Black"/>
              </a:rPr>
              <a:t>bedo</a:t>
            </a:r>
            <a:r>
              <a:rPr lang="en-US" sz="800" dirty="0" smtClean="0">
                <a:latin typeface="Avenir Black"/>
                <a:cs typeface="Avenir Black"/>
              </a:rPr>
              <a:t> </a:t>
            </a:r>
            <a:r>
              <a:rPr lang="en-US" sz="1000" dirty="0">
                <a:latin typeface="Avenir Black"/>
                <a:cs typeface="Avenir Black"/>
              </a:rPr>
              <a:t>increases</a:t>
            </a:r>
          </a:p>
        </p:txBody>
      </p:sp>
      <p:sp>
        <p:nvSpPr>
          <p:cNvPr id="80" name="Cloud 79"/>
          <p:cNvSpPr/>
          <p:nvPr/>
        </p:nvSpPr>
        <p:spPr>
          <a:xfrm>
            <a:off x="4928287" y="789339"/>
            <a:ext cx="1859935" cy="490040"/>
          </a:xfrm>
          <a:prstGeom prst="cloud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TextBox 81"/>
          <p:cNvSpPr txBox="1"/>
          <p:nvPr/>
        </p:nvSpPr>
        <p:spPr>
          <a:xfrm>
            <a:off x="5358971" y="807269"/>
            <a:ext cx="12488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venir Black"/>
                <a:cs typeface="Avenir Black"/>
              </a:rPr>
              <a:t>Marine cloud </a:t>
            </a:r>
            <a:r>
              <a:rPr lang="en-US" sz="1000" dirty="0" err="1" smtClean="0">
                <a:latin typeface="Avenir Black"/>
                <a:cs typeface="Avenir Black"/>
              </a:rPr>
              <a:t>albedo</a:t>
            </a:r>
            <a:r>
              <a:rPr lang="en-US" sz="1000" dirty="0" smtClean="0">
                <a:latin typeface="Avenir Black"/>
                <a:cs typeface="Avenir Black"/>
              </a:rPr>
              <a:t> </a:t>
            </a:r>
            <a:r>
              <a:rPr lang="en-US" sz="1000" dirty="0">
                <a:latin typeface="Avenir Black"/>
                <a:cs typeface="Avenir Black"/>
              </a:rPr>
              <a:t>increases</a:t>
            </a:r>
          </a:p>
        </p:txBody>
      </p:sp>
      <p:sp>
        <p:nvSpPr>
          <p:cNvPr id="44" name="Up Arrow 43"/>
          <p:cNvSpPr/>
          <p:nvPr/>
        </p:nvSpPr>
        <p:spPr>
          <a:xfrm rot="3461869">
            <a:off x="3978973" y="399473"/>
            <a:ext cx="221020" cy="3528412"/>
          </a:xfrm>
          <a:prstGeom prst="upArrow">
            <a:avLst>
              <a:gd name="adj1" fmla="val 50000"/>
              <a:gd name="adj2" fmla="val 53789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/>
          <p:cNvSpPr txBox="1"/>
          <p:nvPr/>
        </p:nvSpPr>
        <p:spPr>
          <a:xfrm rot="19648173">
            <a:off x="3033013" y="2020370"/>
            <a:ext cx="21687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venir Black"/>
                <a:cs typeface="Avenir Black"/>
              </a:rPr>
              <a:t>DMS emissions nucleate clouds</a:t>
            </a:r>
            <a:endParaRPr lang="en-US" sz="900" dirty="0">
              <a:latin typeface="Avenir Black"/>
              <a:cs typeface="Avenir Black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502891" y="2273420"/>
            <a:ext cx="10213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 smtClean="0">
                <a:solidFill>
                  <a:schemeClr val="bg2"/>
                </a:solidFill>
              </a:rPr>
              <a:t>Arabian Sea</a:t>
            </a:r>
            <a:endParaRPr lang="en-US" sz="1200" b="1" i="1" dirty="0">
              <a:solidFill>
                <a:schemeClr val="bg2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0737664" y="1571856"/>
            <a:ext cx="664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India</a:t>
            </a:r>
            <a:endParaRPr lang="en-US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168747" y="630519"/>
            <a:ext cx="808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Oman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0200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a="http://schemas.openxmlformats.org/drawingml/2006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79</Words>
  <Application>Microsoft Macintosh PowerPoint</Application>
  <PresentationFormat>Custom</PresentationFormat>
  <Paragraphs>19</Paragraphs>
  <Slides>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 Pearce</dc:creator>
  <cp:lastModifiedBy>Severn Clarke</cp:lastModifiedBy>
  <cp:revision>4</cp:revision>
  <dcterms:created xsi:type="dcterms:W3CDTF">2015-05-02T00:17:50Z</dcterms:created>
  <dcterms:modified xsi:type="dcterms:W3CDTF">2015-05-02T01:19:42Z</dcterms:modified>
</cp:coreProperties>
</file>